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2"/>
  </p:notesMasterIdLst>
  <p:sldIdLst>
    <p:sldId id="258" r:id="rId2"/>
    <p:sldId id="259" r:id="rId3"/>
    <p:sldId id="260" r:id="rId4"/>
    <p:sldId id="261" r:id="rId5"/>
    <p:sldId id="262" r:id="rId6"/>
    <p:sldId id="263" r:id="rId7"/>
    <p:sldId id="264" r:id="rId8"/>
    <p:sldId id="265" r:id="rId9"/>
    <p:sldId id="266" r:id="rId10"/>
    <p:sldId id="267" r:id="rId1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69" d="100"/>
          <a:sy n="69" d="100"/>
        </p:scale>
        <p:origin x="-1416" y="-10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C3EC142-A2C8-4204-9B6F-EC4EE5031D4D}" type="datetimeFigureOut">
              <a:rPr lang="en-US" smtClean="0"/>
              <a:pPr/>
              <a:t>3/18/2015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9D61033-B986-4AEB-A3CD-103EB97DF9A2}"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3/18/2015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3/18/2015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3/18/2015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3/18/2015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3/18/2015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3/18/2015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3/18/2015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3/18/2015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3/18/2015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3/18/2015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3/18/2015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3/18/2015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www.capitaltreeserviceco.com/" TargetMode="External"/><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hyperlink" Target="http://www.capitaltreeserviceco.com/" TargetMode="External"/><Relationship Id="rId1" Type="http://schemas.openxmlformats.org/officeDocument/2006/relationships/slideLayout" Target="../slideLayouts/slideLayout7.xml"/><Relationship Id="rId4" Type="http://schemas.openxmlformats.org/officeDocument/2006/relationships/image" Target="../media/image2.jpeg"/></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hyperlink" Target="http://www.capitaltreeserviceco.com/" TargetMode="Externa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hyperlink" Target="http://www.capitaltreeserviceco.com/" TargetMode="External"/><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hyperlink" Target="http://www.capitaltreeserviceco.com/" TargetMode="External"/><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hyperlink" Target="http://www.capitaltreeserviceco.com/" TargetMode="External"/><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hyperlink" Target="http://www.capitaltreeserviceco.com/" TargetMode="External"/><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hyperlink" Target="http://www.capitaltreeserviceco.com/" TargetMode="External"/><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hyperlink" Target="http://www.capitaltreeserviceco.com/" TargetMode="External"/><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5.png"/><Relationship Id="rId7" Type="http://schemas.openxmlformats.org/officeDocument/2006/relationships/image" Target="../media/image9.png"/><Relationship Id="rId2" Type="http://schemas.openxmlformats.org/officeDocument/2006/relationships/image" Target="../media/image4.png"/><Relationship Id="rId1" Type="http://schemas.openxmlformats.org/officeDocument/2006/relationships/slideLayout" Target="../slideLayouts/slideLayout7.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 Id="rId9" Type="http://schemas.openxmlformats.org/officeDocument/2006/relationships/image" Target="../media/image1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D:\2015 work\january work\(28-01-2015)captilzetree avaldpestcontrol\images\cap.JPG"/>
          <p:cNvPicPr>
            <a:picLocks noChangeAspect="1" noChangeArrowheads="1"/>
          </p:cNvPicPr>
          <p:nvPr/>
        </p:nvPicPr>
        <p:blipFill>
          <a:blip r:embed="rId2"/>
          <a:srcRect/>
          <a:stretch>
            <a:fillRect/>
          </a:stretch>
        </p:blipFill>
        <p:spPr bwMode="auto">
          <a:xfrm>
            <a:off x="304800" y="152400"/>
            <a:ext cx="8610600" cy="1905000"/>
          </a:xfrm>
          <a:prstGeom prst="rect">
            <a:avLst/>
          </a:prstGeom>
          <a:noFill/>
        </p:spPr>
      </p:pic>
      <p:sp>
        <p:nvSpPr>
          <p:cNvPr id="1027" name="Rectangle 3"/>
          <p:cNvSpPr>
            <a:spLocks noChangeArrowheads="1"/>
          </p:cNvSpPr>
          <p:nvPr/>
        </p:nvSpPr>
        <p:spPr bwMode="auto">
          <a:xfrm>
            <a:off x="1371600" y="2362200"/>
            <a:ext cx="7239000" cy="330090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b="1" i="0" u="none" strike="noStrike" cap="none" normalizeH="0" baseline="0" dirty="0" smtClean="0">
                <a:ln>
                  <a:noFill/>
                </a:ln>
                <a:solidFill>
                  <a:srgbClr val="C00000"/>
                </a:solidFill>
                <a:effectLst/>
                <a:latin typeface="Verdana" pitchFamily="34" charset="0"/>
                <a:ea typeface="Calibri" pitchFamily="34" charset="0"/>
                <a:cs typeface="Times New Roman" pitchFamily="18" charset="0"/>
              </a:rPr>
              <a:t>Tree Removal Service, Stump grinding and Land Clearing Colfax CA</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b="1" i="0" u="none" strike="noStrike" cap="none" normalizeH="0" baseline="0" dirty="0" smtClean="0">
                <a:ln>
                  <a:noFill/>
                </a:ln>
                <a:solidFill>
                  <a:srgbClr val="C00000"/>
                </a:solidFill>
                <a:effectLst/>
                <a:latin typeface="Verdana" pitchFamily="34" charset="0"/>
                <a:ea typeface="Calibri" pitchFamily="34" charset="0"/>
                <a:cs typeface="Times New Roman" pitchFamily="18" charset="0"/>
              </a:rPr>
              <a:t> </a:t>
            </a:r>
            <a:endParaRPr kumimoji="0" lang="en-US" sz="1050" b="1" i="0" u="none" strike="noStrike" cap="none" normalizeH="0" baseline="0" dirty="0" smtClean="0">
              <a:ln>
                <a:noFill/>
              </a:ln>
              <a:solidFill>
                <a:srgbClr val="C00000"/>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b="1" i="0" u="none" strike="noStrike" cap="none" normalizeH="0" baseline="0" dirty="0" smtClean="0">
                <a:ln>
                  <a:noFill/>
                </a:ln>
                <a:solidFill>
                  <a:srgbClr val="00B050"/>
                </a:solidFill>
                <a:effectLst/>
                <a:latin typeface="Verdana" pitchFamily="34" charset="0"/>
                <a:ea typeface="Calibri" pitchFamily="34" charset="0"/>
                <a:cs typeface="Times New Roman" pitchFamily="18" charset="0"/>
              </a:rPr>
              <a:t>Capital Tree Service is a locally owned and operated business. Serves Colfax, Roseville, Rocklin, Granit Bay, Loomis, Auburn and surrounding areas. Offers tree trimming, tree removal, stump grinding. Call us today at 916-813-1845 </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050" b="1" i="0" u="none" strike="noStrike" cap="none" normalizeH="0" baseline="0" dirty="0" smtClean="0">
              <a:ln>
                <a:noFill/>
              </a:ln>
              <a:solidFill>
                <a:srgbClr val="C00000"/>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b="1" i="0" u="none" strike="noStrike" cap="none" normalizeH="0" baseline="0" dirty="0" smtClean="0">
                <a:ln>
                  <a:noFill/>
                </a:ln>
                <a:effectLst/>
                <a:latin typeface="Verdana" pitchFamily="34" charset="0"/>
                <a:ea typeface="Calibri" pitchFamily="34" charset="0"/>
                <a:cs typeface="Times New Roman" pitchFamily="18" charset="0"/>
              </a:rPr>
              <a:t>Tree service Colfax CA, Tree removal Colfax CA, Land clearing Colfax CA, Stump removal Colfax CA, Stump grinding Colfax CA </a:t>
            </a:r>
            <a:endParaRPr kumimoji="0" lang="en-US" sz="2800" b="1" i="0" u="none" strike="noStrike" cap="none" normalizeH="0" baseline="0" dirty="0" smtClean="0">
              <a:ln>
                <a:noFill/>
              </a:ln>
              <a:effectLst/>
              <a:latin typeface="Arial" pitchFamily="34" charset="0"/>
            </a:endParaRPr>
          </a:p>
        </p:txBody>
      </p:sp>
      <p:sp>
        <p:nvSpPr>
          <p:cNvPr id="7" name="Rectangle 6"/>
          <p:cNvSpPr/>
          <p:nvPr/>
        </p:nvSpPr>
        <p:spPr>
          <a:xfrm>
            <a:off x="2286000" y="5867400"/>
            <a:ext cx="4978992" cy="461665"/>
          </a:xfrm>
          <a:prstGeom prst="rect">
            <a:avLst/>
          </a:prstGeom>
        </p:spPr>
        <p:txBody>
          <a:bodyPr wrap="none">
            <a:spAutoFit/>
          </a:bodyPr>
          <a:lstStyle/>
          <a:p>
            <a:r>
              <a:rPr lang="en-US" sz="2400" u="sng" dirty="0" smtClean="0">
                <a:hlinkClick r:id="rId3"/>
              </a:rPr>
              <a:t>http://www.capitaltreeserviceco.com/</a:t>
            </a:r>
            <a:endParaRPr lang="en-US" sz="2400"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143000" y="1600200"/>
            <a:ext cx="7239000" cy="2308324"/>
          </a:xfrm>
          <a:prstGeom prst="rect">
            <a:avLst/>
          </a:prstGeom>
        </p:spPr>
        <p:txBody>
          <a:bodyPr wrap="square">
            <a:spAutoFit/>
          </a:bodyPr>
          <a:lstStyle/>
          <a:p>
            <a:pPr algn="ctr"/>
            <a:r>
              <a:rPr lang="en-US" sz="4000" b="1" dirty="0" smtClean="0">
                <a:solidFill>
                  <a:srgbClr val="00B050"/>
                </a:solidFill>
              </a:rPr>
              <a:t>Contact Us</a:t>
            </a:r>
          </a:p>
          <a:p>
            <a:pPr algn="ctr"/>
            <a:r>
              <a:rPr lang="en-US" sz="2400" u="sng" dirty="0" smtClean="0">
                <a:hlinkClick r:id="rId2"/>
              </a:rPr>
              <a:t>http://www.capitaltreeserviceco.com/</a:t>
            </a:r>
            <a:endParaRPr lang="en-US" sz="2400" b="1" dirty="0" smtClean="0"/>
          </a:p>
          <a:p>
            <a:pPr algn="ctr"/>
            <a:r>
              <a:rPr lang="en-US" sz="2000" b="1" dirty="0" smtClean="0">
                <a:solidFill>
                  <a:srgbClr val="C00000"/>
                </a:solidFill>
              </a:rPr>
              <a:t>Colfax CA 95713</a:t>
            </a:r>
          </a:p>
          <a:p>
            <a:pPr algn="ctr"/>
            <a:r>
              <a:rPr lang="en-US" sz="2000" b="1" dirty="0" smtClean="0">
                <a:solidFill>
                  <a:srgbClr val="C00000"/>
                </a:solidFill>
              </a:rPr>
              <a:t>Phone: 916-813-1845</a:t>
            </a:r>
          </a:p>
          <a:p>
            <a:pPr algn="ctr"/>
            <a:r>
              <a:rPr lang="en-US" sz="2000" b="1" dirty="0" smtClean="0">
                <a:solidFill>
                  <a:srgbClr val="C00000"/>
                </a:solidFill>
              </a:rPr>
              <a:t>Email: capitaltree04@yahoo.com</a:t>
            </a:r>
          </a:p>
          <a:p>
            <a:pPr algn="ctr"/>
            <a:r>
              <a:rPr lang="en-US" sz="2000" b="1" dirty="0" smtClean="0">
                <a:solidFill>
                  <a:srgbClr val="C00000"/>
                </a:solidFill>
              </a:rPr>
              <a:t>Hours: Monday – Saturday 7AM – 6PM</a:t>
            </a:r>
            <a:endParaRPr lang="en-US" sz="2000" b="1" dirty="0">
              <a:solidFill>
                <a:srgbClr val="C00000"/>
              </a:solidFill>
            </a:endParaRPr>
          </a:p>
        </p:txBody>
      </p:sp>
      <p:pic>
        <p:nvPicPr>
          <p:cNvPr id="2049" name="Picture 1"/>
          <p:cNvPicPr>
            <a:picLocks noChangeAspect="1" noChangeArrowheads="1"/>
          </p:cNvPicPr>
          <p:nvPr/>
        </p:nvPicPr>
        <p:blipFill>
          <a:blip r:embed="rId3"/>
          <a:srcRect/>
          <a:stretch>
            <a:fillRect/>
          </a:stretch>
        </p:blipFill>
        <p:spPr bwMode="auto">
          <a:xfrm>
            <a:off x="533400" y="3962400"/>
            <a:ext cx="8305800" cy="2667000"/>
          </a:xfrm>
          <a:prstGeom prst="rect">
            <a:avLst/>
          </a:prstGeom>
          <a:noFill/>
          <a:ln w="9525">
            <a:noFill/>
            <a:miter lim="800000"/>
            <a:headEnd/>
            <a:tailEnd/>
          </a:ln>
          <a:effectLst/>
        </p:spPr>
      </p:pic>
      <p:pic>
        <p:nvPicPr>
          <p:cNvPr id="4" name="Picture 1" descr="D:\2015 work\january work\(28-01-2015)captilzetree avaldpestcontrol\images\captial1111111.JPG"/>
          <p:cNvPicPr>
            <a:picLocks noChangeAspect="1" noChangeArrowheads="1"/>
          </p:cNvPicPr>
          <p:nvPr/>
        </p:nvPicPr>
        <p:blipFill>
          <a:blip r:embed="rId4"/>
          <a:srcRect/>
          <a:stretch>
            <a:fillRect/>
          </a:stretch>
        </p:blipFill>
        <p:spPr bwMode="auto">
          <a:xfrm>
            <a:off x="228600" y="152400"/>
            <a:ext cx="8686800" cy="1524000"/>
          </a:xfrm>
          <a:prstGeom prst="rect">
            <a:avLst/>
          </a:prstGeom>
          <a:noFill/>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04800" y="1828800"/>
            <a:ext cx="4386394" cy="461665"/>
          </a:xfrm>
          <a:prstGeom prst="rect">
            <a:avLst/>
          </a:prstGeom>
        </p:spPr>
        <p:txBody>
          <a:bodyPr wrap="none">
            <a:spAutoFit/>
          </a:bodyPr>
          <a:lstStyle/>
          <a:p>
            <a:r>
              <a:rPr lang="en-US" sz="2400" b="1" dirty="0" smtClean="0"/>
              <a:t>Welcome to Capital Tree Service!</a:t>
            </a:r>
            <a:endParaRPr lang="en-US" sz="2400" b="1" dirty="0"/>
          </a:p>
        </p:txBody>
      </p:sp>
      <p:sp>
        <p:nvSpPr>
          <p:cNvPr id="3" name="Rectangle 2"/>
          <p:cNvSpPr/>
          <p:nvPr/>
        </p:nvSpPr>
        <p:spPr>
          <a:xfrm>
            <a:off x="3581400" y="2438400"/>
            <a:ext cx="5257800" cy="2862322"/>
          </a:xfrm>
          <a:prstGeom prst="rect">
            <a:avLst/>
          </a:prstGeom>
        </p:spPr>
        <p:txBody>
          <a:bodyPr wrap="square">
            <a:spAutoFit/>
          </a:bodyPr>
          <a:lstStyle/>
          <a:p>
            <a:r>
              <a:rPr lang="en-US" b="1" dirty="0" smtClean="0">
                <a:solidFill>
                  <a:srgbClr val="7030A0"/>
                </a:solidFill>
              </a:rPr>
              <a:t>Capital Tree Service is a locally owned and operated business. We serve Colfax, Roseville, Rocklin, Granit Bay, Loomis, Auburn and surrounding areas. We offer tree trimming, tree removal, stump grinding and more.</a:t>
            </a:r>
          </a:p>
          <a:p>
            <a:r>
              <a:rPr lang="en-US" b="1" dirty="0" smtClean="0">
                <a:solidFill>
                  <a:srgbClr val="7030A0"/>
                </a:solidFill>
              </a:rPr>
              <a:t>We do more work for less, saving you more compared to other tree service companies.</a:t>
            </a:r>
          </a:p>
          <a:p>
            <a:r>
              <a:rPr lang="en-US" b="1" dirty="0" smtClean="0">
                <a:solidFill>
                  <a:srgbClr val="7030A0"/>
                </a:solidFill>
              </a:rPr>
              <a:t>Competitive bids, honest service…Licensed, insured and bonded. Our goal is to inform, educate, and exceed your expectations with every visit.</a:t>
            </a:r>
            <a:endParaRPr lang="en-US" b="1" dirty="0">
              <a:solidFill>
                <a:srgbClr val="7030A0"/>
              </a:solidFill>
            </a:endParaRPr>
          </a:p>
        </p:txBody>
      </p:sp>
      <p:sp>
        <p:nvSpPr>
          <p:cNvPr id="4" name="Rectangle 3"/>
          <p:cNvSpPr/>
          <p:nvPr/>
        </p:nvSpPr>
        <p:spPr>
          <a:xfrm>
            <a:off x="4114800" y="5410200"/>
            <a:ext cx="3438249" cy="461665"/>
          </a:xfrm>
          <a:prstGeom prst="rect">
            <a:avLst/>
          </a:prstGeom>
        </p:spPr>
        <p:txBody>
          <a:bodyPr wrap="none">
            <a:spAutoFit/>
          </a:bodyPr>
          <a:lstStyle/>
          <a:p>
            <a:r>
              <a:rPr lang="en-US" b="1" dirty="0" smtClean="0"/>
              <a:t>Call us today at </a:t>
            </a:r>
            <a:r>
              <a:rPr lang="en-US" sz="2400" b="1" dirty="0" smtClean="0">
                <a:solidFill>
                  <a:srgbClr val="C00000"/>
                </a:solidFill>
              </a:rPr>
              <a:t>916-813-1845</a:t>
            </a:r>
            <a:endParaRPr lang="en-US" sz="2400" b="1" dirty="0">
              <a:solidFill>
                <a:srgbClr val="C00000"/>
              </a:solidFill>
            </a:endParaRPr>
          </a:p>
        </p:txBody>
      </p:sp>
      <p:sp>
        <p:nvSpPr>
          <p:cNvPr id="5" name="Rectangle 4"/>
          <p:cNvSpPr/>
          <p:nvPr/>
        </p:nvSpPr>
        <p:spPr>
          <a:xfrm>
            <a:off x="2286000" y="6096000"/>
            <a:ext cx="5784084" cy="523220"/>
          </a:xfrm>
          <a:prstGeom prst="rect">
            <a:avLst/>
          </a:prstGeom>
        </p:spPr>
        <p:txBody>
          <a:bodyPr wrap="none">
            <a:spAutoFit/>
          </a:bodyPr>
          <a:lstStyle/>
          <a:p>
            <a:r>
              <a:rPr lang="en-US" sz="2800" u="sng" dirty="0" smtClean="0">
                <a:hlinkClick r:id="rId2"/>
              </a:rPr>
              <a:t>http://www.capitaltreeserviceco.com/</a:t>
            </a:r>
            <a:endParaRPr lang="en-US" sz="2800" dirty="0"/>
          </a:p>
        </p:txBody>
      </p:sp>
      <p:pic>
        <p:nvPicPr>
          <p:cNvPr id="6" name="Picture 2" descr="D:\2015 work\january work\(28-01-2015)captilzetree avaldpestcontrol\images\cap.JPG"/>
          <p:cNvPicPr>
            <a:picLocks noChangeAspect="1" noChangeArrowheads="1"/>
          </p:cNvPicPr>
          <p:nvPr/>
        </p:nvPicPr>
        <p:blipFill>
          <a:blip r:embed="rId3"/>
          <a:srcRect/>
          <a:stretch>
            <a:fillRect/>
          </a:stretch>
        </p:blipFill>
        <p:spPr bwMode="auto">
          <a:xfrm>
            <a:off x="685800" y="533400"/>
            <a:ext cx="7970520" cy="1371600"/>
          </a:xfrm>
          <a:prstGeom prst="rect">
            <a:avLst/>
          </a:prstGeom>
          <a:noFill/>
        </p:spPr>
      </p:pic>
      <p:sp>
        <p:nvSpPr>
          <p:cNvPr id="7" name="Rectangle 6"/>
          <p:cNvSpPr/>
          <p:nvPr/>
        </p:nvSpPr>
        <p:spPr>
          <a:xfrm>
            <a:off x="5029200" y="0"/>
            <a:ext cx="3911264" cy="584775"/>
          </a:xfrm>
          <a:prstGeom prst="rect">
            <a:avLst/>
          </a:prstGeom>
        </p:spPr>
        <p:txBody>
          <a:bodyPr wrap="none">
            <a:spAutoFit/>
          </a:bodyPr>
          <a:lstStyle/>
          <a:p>
            <a:r>
              <a:rPr lang="en-US" sz="3200" b="1" dirty="0" smtClean="0">
                <a:solidFill>
                  <a:srgbClr val="FF0000"/>
                </a:solidFill>
              </a:rPr>
              <a:t>Tree service Colfax CA</a:t>
            </a:r>
            <a:endParaRPr lang="en-US" sz="3200" b="1" dirty="0">
              <a:solidFill>
                <a:srgbClr val="FF0000"/>
              </a:solidFill>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28600" y="2667000"/>
            <a:ext cx="4615879" cy="461665"/>
          </a:xfrm>
          <a:prstGeom prst="rect">
            <a:avLst/>
          </a:prstGeom>
        </p:spPr>
        <p:txBody>
          <a:bodyPr wrap="none">
            <a:spAutoFit/>
          </a:bodyPr>
          <a:lstStyle/>
          <a:p>
            <a:r>
              <a:rPr lang="en-US" sz="2400" b="1" dirty="0" smtClean="0">
                <a:solidFill>
                  <a:srgbClr val="7030A0"/>
                </a:solidFill>
              </a:rPr>
              <a:t>We offer a full line of tree services</a:t>
            </a:r>
            <a:r>
              <a:rPr lang="en-US" dirty="0" smtClean="0"/>
              <a:t>:</a:t>
            </a:r>
            <a:endParaRPr lang="en-US" dirty="0"/>
          </a:p>
        </p:txBody>
      </p:sp>
      <p:sp>
        <p:nvSpPr>
          <p:cNvPr id="3" name="Rectangle 2"/>
          <p:cNvSpPr/>
          <p:nvPr/>
        </p:nvSpPr>
        <p:spPr>
          <a:xfrm>
            <a:off x="3048000" y="3276600"/>
            <a:ext cx="5257800" cy="2677656"/>
          </a:xfrm>
          <a:prstGeom prst="rect">
            <a:avLst/>
          </a:prstGeom>
        </p:spPr>
        <p:txBody>
          <a:bodyPr wrap="square">
            <a:spAutoFit/>
          </a:bodyPr>
          <a:lstStyle/>
          <a:p>
            <a:r>
              <a:rPr lang="en-US" sz="2400" b="1" dirty="0" smtClean="0">
                <a:solidFill>
                  <a:srgbClr val="00B050"/>
                </a:solidFill>
              </a:rPr>
              <a:t>Tree and Stump Removal</a:t>
            </a:r>
          </a:p>
          <a:p>
            <a:r>
              <a:rPr lang="en-US" sz="2400" b="1" dirty="0" smtClean="0">
                <a:solidFill>
                  <a:srgbClr val="00B050"/>
                </a:solidFill>
              </a:rPr>
              <a:t>Tree and Deadwood Pruning</a:t>
            </a:r>
          </a:p>
          <a:p>
            <a:r>
              <a:rPr lang="en-US" sz="2400" b="1" dirty="0" smtClean="0">
                <a:solidFill>
                  <a:srgbClr val="00B050"/>
                </a:solidFill>
              </a:rPr>
              <a:t>Tree &amp; Shrub Planting</a:t>
            </a:r>
          </a:p>
          <a:p>
            <a:r>
              <a:rPr lang="en-US" sz="2400" b="1" dirty="0" smtClean="0">
                <a:solidFill>
                  <a:srgbClr val="00B050"/>
                </a:solidFill>
              </a:rPr>
              <a:t>Emergency Tree Care</a:t>
            </a:r>
          </a:p>
          <a:p>
            <a:r>
              <a:rPr lang="en-US" sz="2400" b="1" dirty="0" smtClean="0">
                <a:solidFill>
                  <a:srgbClr val="00B050"/>
                </a:solidFill>
              </a:rPr>
              <a:t>Lot Clearing Cable Bracing</a:t>
            </a:r>
          </a:p>
          <a:p>
            <a:r>
              <a:rPr lang="en-US" sz="2400" b="1" dirty="0" smtClean="0">
                <a:solidFill>
                  <a:srgbClr val="00B050"/>
                </a:solidFill>
              </a:rPr>
              <a:t>Brush Removal Landscaping and Preventative Maintenance</a:t>
            </a:r>
            <a:endParaRPr lang="en-US" sz="2400" b="1" dirty="0">
              <a:solidFill>
                <a:srgbClr val="00B050"/>
              </a:solidFill>
            </a:endParaRPr>
          </a:p>
        </p:txBody>
      </p:sp>
      <p:pic>
        <p:nvPicPr>
          <p:cNvPr id="9217" name="Picture 1" descr="D:\2015 work\january work\(28-01-2015)captilzetree avaldpestcontrol\images\captial1111111.JPG"/>
          <p:cNvPicPr>
            <a:picLocks noChangeAspect="1" noChangeArrowheads="1"/>
          </p:cNvPicPr>
          <p:nvPr/>
        </p:nvPicPr>
        <p:blipFill>
          <a:blip r:embed="rId2"/>
          <a:srcRect/>
          <a:stretch>
            <a:fillRect/>
          </a:stretch>
        </p:blipFill>
        <p:spPr bwMode="auto">
          <a:xfrm>
            <a:off x="228600" y="228600"/>
            <a:ext cx="8686800" cy="2217383"/>
          </a:xfrm>
          <a:prstGeom prst="rect">
            <a:avLst/>
          </a:prstGeom>
          <a:noFill/>
        </p:spPr>
      </p:pic>
      <p:sp>
        <p:nvSpPr>
          <p:cNvPr id="5" name="Rectangle 4"/>
          <p:cNvSpPr/>
          <p:nvPr/>
        </p:nvSpPr>
        <p:spPr>
          <a:xfrm>
            <a:off x="2286000" y="6248400"/>
            <a:ext cx="4978992" cy="461665"/>
          </a:xfrm>
          <a:prstGeom prst="rect">
            <a:avLst/>
          </a:prstGeom>
        </p:spPr>
        <p:txBody>
          <a:bodyPr wrap="none">
            <a:spAutoFit/>
          </a:bodyPr>
          <a:lstStyle/>
          <a:p>
            <a:r>
              <a:rPr lang="en-US" sz="2400" u="sng" dirty="0" smtClean="0">
                <a:hlinkClick r:id="rId3"/>
              </a:rPr>
              <a:t>http://www.capitaltreeserviceco.com/</a:t>
            </a:r>
            <a:endParaRPr lang="en-US" sz="2400" dirty="0"/>
          </a:p>
        </p:txBody>
      </p:sp>
      <p:sp>
        <p:nvSpPr>
          <p:cNvPr id="6" name="Rectangle 5"/>
          <p:cNvSpPr/>
          <p:nvPr/>
        </p:nvSpPr>
        <p:spPr>
          <a:xfrm>
            <a:off x="5334000" y="2514600"/>
            <a:ext cx="3622915" cy="523220"/>
          </a:xfrm>
          <a:prstGeom prst="rect">
            <a:avLst/>
          </a:prstGeom>
        </p:spPr>
        <p:txBody>
          <a:bodyPr wrap="none">
            <a:spAutoFit/>
          </a:bodyPr>
          <a:lstStyle/>
          <a:p>
            <a:r>
              <a:rPr lang="en-US" sz="2800" b="1" dirty="0" smtClean="0">
                <a:solidFill>
                  <a:srgbClr val="FF0000"/>
                </a:solidFill>
              </a:rPr>
              <a:t>Tree removal Colfax CA</a:t>
            </a:r>
            <a:endParaRPr lang="en-US" sz="2800" b="1" dirty="0">
              <a:solidFill>
                <a:srgbClr val="FF0000"/>
              </a:solidFill>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81000" y="3124200"/>
            <a:ext cx="8458200" cy="2862322"/>
          </a:xfrm>
          <a:prstGeom prst="rect">
            <a:avLst/>
          </a:prstGeom>
        </p:spPr>
        <p:txBody>
          <a:bodyPr wrap="square">
            <a:spAutoFit/>
          </a:bodyPr>
          <a:lstStyle/>
          <a:p>
            <a:r>
              <a:rPr lang="en-US" dirty="0" smtClean="0"/>
              <a:t>Capital Tree Service has developed a well-earned reputation for offering a wide variety of quality services, all at affordable prices. From Tree and shrub planting, pruning, tree and stump removal and more; you'll always find the service you demand at a price you deserve.</a:t>
            </a:r>
          </a:p>
          <a:p>
            <a:endParaRPr lang="en-US" dirty="0" smtClean="0"/>
          </a:p>
          <a:p>
            <a:r>
              <a:rPr lang="en-US" dirty="0" smtClean="0"/>
              <a:t>Our philosophy of delivering quality work at a fair price inspires everything we do. Together with our customer-first service, it's easy to see why Capital Tree Service has something for everyone – and always at the most affordable rate.</a:t>
            </a:r>
          </a:p>
          <a:p>
            <a:pPr algn="ctr"/>
            <a:r>
              <a:rPr lang="en-US" sz="3600" b="1" dirty="0" smtClean="0">
                <a:solidFill>
                  <a:srgbClr val="C00000"/>
                </a:solidFill>
              </a:rPr>
              <a:t>916-813-1845</a:t>
            </a:r>
            <a:endParaRPr lang="en-US" sz="3600" b="1" dirty="0">
              <a:solidFill>
                <a:srgbClr val="C00000"/>
              </a:solidFill>
            </a:endParaRPr>
          </a:p>
        </p:txBody>
      </p:sp>
      <p:sp>
        <p:nvSpPr>
          <p:cNvPr id="3" name="Rectangle 2"/>
          <p:cNvSpPr/>
          <p:nvPr/>
        </p:nvSpPr>
        <p:spPr>
          <a:xfrm>
            <a:off x="0" y="2514600"/>
            <a:ext cx="1760418" cy="584775"/>
          </a:xfrm>
          <a:prstGeom prst="rect">
            <a:avLst/>
          </a:prstGeom>
        </p:spPr>
        <p:txBody>
          <a:bodyPr wrap="none">
            <a:spAutoFit/>
          </a:bodyPr>
          <a:lstStyle/>
          <a:p>
            <a:r>
              <a:rPr lang="en-US" sz="3200" b="1" dirty="0" smtClean="0">
                <a:solidFill>
                  <a:srgbClr val="C00000"/>
                </a:solidFill>
              </a:rPr>
              <a:t>About Us</a:t>
            </a:r>
          </a:p>
        </p:txBody>
      </p:sp>
      <p:pic>
        <p:nvPicPr>
          <p:cNvPr id="8193" name="Picture 1" descr="D:\2015 work\january work\(28-01-2015)captilzetree avaldpestcontrol\images\cap222222.JPG"/>
          <p:cNvPicPr>
            <a:picLocks noChangeAspect="1" noChangeArrowheads="1"/>
          </p:cNvPicPr>
          <p:nvPr/>
        </p:nvPicPr>
        <p:blipFill>
          <a:blip r:embed="rId2"/>
          <a:srcRect/>
          <a:stretch>
            <a:fillRect/>
          </a:stretch>
        </p:blipFill>
        <p:spPr bwMode="auto">
          <a:xfrm>
            <a:off x="228600" y="152400"/>
            <a:ext cx="8520797" cy="2209800"/>
          </a:xfrm>
          <a:prstGeom prst="rect">
            <a:avLst/>
          </a:prstGeom>
          <a:noFill/>
        </p:spPr>
      </p:pic>
      <p:sp>
        <p:nvSpPr>
          <p:cNvPr id="5" name="Rectangle 4"/>
          <p:cNvSpPr/>
          <p:nvPr/>
        </p:nvSpPr>
        <p:spPr>
          <a:xfrm>
            <a:off x="2286000" y="6172200"/>
            <a:ext cx="5784084" cy="523220"/>
          </a:xfrm>
          <a:prstGeom prst="rect">
            <a:avLst/>
          </a:prstGeom>
        </p:spPr>
        <p:txBody>
          <a:bodyPr wrap="none">
            <a:spAutoFit/>
          </a:bodyPr>
          <a:lstStyle/>
          <a:p>
            <a:r>
              <a:rPr lang="en-US" sz="2800" u="sng" dirty="0" smtClean="0">
                <a:hlinkClick r:id="rId3"/>
              </a:rPr>
              <a:t>http://www.capitaltreeserviceco.com/</a:t>
            </a:r>
            <a:endParaRPr lang="en-US" sz="2800" dirty="0"/>
          </a:p>
        </p:txBody>
      </p:sp>
      <p:sp>
        <p:nvSpPr>
          <p:cNvPr id="6" name="Rectangle 5"/>
          <p:cNvSpPr/>
          <p:nvPr/>
        </p:nvSpPr>
        <p:spPr>
          <a:xfrm>
            <a:off x="5257800" y="2438400"/>
            <a:ext cx="3649269" cy="523220"/>
          </a:xfrm>
          <a:prstGeom prst="rect">
            <a:avLst/>
          </a:prstGeom>
        </p:spPr>
        <p:txBody>
          <a:bodyPr wrap="none">
            <a:spAutoFit/>
          </a:bodyPr>
          <a:lstStyle/>
          <a:p>
            <a:r>
              <a:rPr lang="en-US" sz="2800" b="1" dirty="0" smtClean="0">
                <a:solidFill>
                  <a:srgbClr val="FF0000"/>
                </a:solidFill>
              </a:rPr>
              <a:t>Land clearing Colfax CA</a:t>
            </a:r>
            <a:endParaRPr lang="en-US" sz="2800" b="1" dirty="0">
              <a:solidFill>
                <a:srgbClr val="FF0000"/>
              </a:solidFill>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57200" y="1905000"/>
            <a:ext cx="2954335" cy="707886"/>
          </a:xfrm>
          <a:prstGeom prst="rect">
            <a:avLst/>
          </a:prstGeom>
        </p:spPr>
        <p:txBody>
          <a:bodyPr wrap="none">
            <a:spAutoFit/>
          </a:bodyPr>
          <a:lstStyle/>
          <a:p>
            <a:r>
              <a:rPr lang="en-US" sz="4000" b="1" dirty="0" smtClean="0">
                <a:solidFill>
                  <a:srgbClr val="00B050"/>
                </a:solidFill>
              </a:rPr>
              <a:t>Tree Services</a:t>
            </a:r>
            <a:endParaRPr lang="en-US" sz="4000" b="1" dirty="0">
              <a:solidFill>
                <a:srgbClr val="00B050"/>
              </a:solidFill>
            </a:endParaRPr>
          </a:p>
        </p:txBody>
      </p:sp>
      <p:sp>
        <p:nvSpPr>
          <p:cNvPr id="3" name="Rectangle 2"/>
          <p:cNvSpPr/>
          <p:nvPr/>
        </p:nvSpPr>
        <p:spPr>
          <a:xfrm>
            <a:off x="914400" y="2667000"/>
            <a:ext cx="7848600" cy="3170099"/>
          </a:xfrm>
          <a:prstGeom prst="rect">
            <a:avLst/>
          </a:prstGeom>
        </p:spPr>
        <p:txBody>
          <a:bodyPr wrap="square">
            <a:spAutoFit/>
          </a:bodyPr>
          <a:lstStyle/>
          <a:p>
            <a:r>
              <a:rPr lang="en-US" sz="2000" b="1" dirty="0" smtClean="0">
                <a:solidFill>
                  <a:srgbClr val="C00000"/>
                </a:solidFill>
              </a:rPr>
              <a:t>Tree Removal</a:t>
            </a:r>
          </a:p>
          <a:p>
            <a:r>
              <a:rPr lang="en-US" dirty="0" smtClean="0"/>
              <a:t>Sometimes a tree just has to be removed. It might be a safety issue or the need to clear space for construction, a landscaping project, or to get more sun on your yard or pool. Whatever the case might be, the professionals at Capital Tree Service will assess the situation and choose the most efficient method depending upon the location of the tree as well as its condition and size.</a:t>
            </a:r>
          </a:p>
          <a:p>
            <a:r>
              <a:rPr lang="en-US" dirty="0" smtClean="0"/>
              <a:t>Below are a few factors considered before removing a tree:</a:t>
            </a:r>
          </a:p>
          <a:p>
            <a:r>
              <a:rPr lang="en-US" dirty="0" smtClean="0"/>
              <a:t>Whether to use a bucket truck, crane, or climb the tree;</a:t>
            </a:r>
          </a:p>
          <a:p>
            <a:r>
              <a:rPr lang="en-US" dirty="0" smtClean="0"/>
              <a:t>How close we can bring machinery such as chippers and log trucks to the tree;</a:t>
            </a:r>
          </a:p>
          <a:p>
            <a:r>
              <a:rPr lang="en-US" dirty="0" smtClean="0"/>
              <a:t>Obstructions such as gates, power lines, pools, porches, or any other structure that might be in the way or could be damaged</a:t>
            </a:r>
            <a:endParaRPr lang="en-US" dirty="0"/>
          </a:p>
        </p:txBody>
      </p:sp>
      <p:pic>
        <p:nvPicPr>
          <p:cNvPr id="4" name="Picture 2" descr="D:\2015 work\january work\(28-01-2015)captilzetree avaldpestcontrol\images\cap.JPG"/>
          <p:cNvPicPr>
            <a:picLocks noChangeAspect="1" noChangeArrowheads="1"/>
          </p:cNvPicPr>
          <p:nvPr/>
        </p:nvPicPr>
        <p:blipFill>
          <a:blip r:embed="rId2"/>
          <a:srcRect/>
          <a:stretch>
            <a:fillRect/>
          </a:stretch>
        </p:blipFill>
        <p:spPr bwMode="auto">
          <a:xfrm>
            <a:off x="381000" y="152400"/>
            <a:ext cx="8534400" cy="1143000"/>
          </a:xfrm>
          <a:prstGeom prst="rect">
            <a:avLst/>
          </a:prstGeom>
          <a:noFill/>
        </p:spPr>
      </p:pic>
      <p:sp>
        <p:nvSpPr>
          <p:cNvPr id="5" name="Rectangle 4"/>
          <p:cNvSpPr/>
          <p:nvPr/>
        </p:nvSpPr>
        <p:spPr>
          <a:xfrm>
            <a:off x="2514600" y="6172200"/>
            <a:ext cx="5784084" cy="523220"/>
          </a:xfrm>
          <a:prstGeom prst="rect">
            <a:avLst/>
          </a:prstGeom>
        </p:spPr>
        <p:txBody>
          <a:bodyPr wrap="none">
            <a:spAutoFit/>
          </a:bodyPr>
          <a:lstStyle/>
          <a:p>
            <a:r>
              <a:rPr lang="en-US" sz="2800" u="sng" dirty="0" smtClean="0">
                <a:hlinkClick r:id="rId3"/>
              </a:rPr>
              <a:t>http://www.capitaltreeserviceco.com/</a:t>
            </a:r>
            <a:endParaRPr lang="en-US" sz="2800" dirty="0"/>
          </a:p>
        </p:txBody>
      </p:sp>
      <p:sp>
        <p:nvSpPr>
          <p:cNvPr id="6" name="Rectangle 5"/>
          <p:cNvSpPr/>
          <p:nvPr/>
        </p:nvSpPr>
        <p:spPr>
          <a:xfrm>
            <a:off x="4324900" y="1651061"/>
            <a:ext cx="4482509" cy="584775"/>
          </a:xfrm>
          <a:prstGeom prst="rect">
            <a:avLst/>
          </a:prstGeom>
        </p:spPr>
        <p:txBody>
          <a:bodyPr wrap="none">
            <a:spAutoFit/>
          </a:bodyPr>
          <a:lstStyle/>
          <a:p>
            <a:r>
              <a:rPr lang="en-US" sz="3200" b="1" dirty="0" smtClean="0">
                <a:solidFill>
                  <a:srgbClr val="FF0000"/>
                </a:solidFill>
              </a:rPr>
              <a:t>Stump removal Colfax CA</a:t>
            </a:r>
            <a:endParaRPr lang="en-US" sz="3200" b="1" dirty="0">
              <a:solidFill>
                <a:srgbClr val="FF0000"/>
              </a:solidFill>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04800" y="1905000"/>
            <a:ext cx="8610600" cy="4339650"/>
          </a:xfrm>
          <a:prstGeom prst="rect">
            <a:avLst/>
          </a:prstGeom>
        </p:spPr>
        <p:txBody>
          <a:bodyPr wrap="square">
            <a:spAutoFit/>
          </a:bodyPr>
          <a:lstStyle/>
          <a:p>
            <a:r>
              <a:rPr lang="en-US" sz="2000" b="1" dirty="0" smtClean="0">
                <a:solidFill>
                  <a:srgbClr val="C00000"/>
                </a:solidFill>
              </a:rPr>
              <a:t>Tree Trimming</a:t>
            </a:r>
          </a:p>
          <a:p>
            <a:r>
              <a:rPr lang="en-US" b="1" dirty="0" smtClean="0">
                <a:solidFill>
                  <a:srgbClr val="002060"/>
                </a:solidFill>
              </a:rPr>
              <a:t>While nature usually does a very nice job on its own, sometimes it just needs a little help to get things just right. Such is the case with trees. Left on their own, limbs can grow too close to a structure or the tree can grow too high or thick, cutting off more sun light than desired.</a:t>
            </a:r>
          </a:p>
          <a:p>
            <a:r>
              <a:rPr lang="en-US" b="1" dirty="0" smtClean="0">
                <a:solidFill>
                  <a:srgbClr val="002060"/>
                </a:solidFill>
              </a:rPr>
              <a:t>Ideally, tree pruning should be done on young trees to encourage healthy, strong growth. Of course, that's not always practical and that's why we use different methods to prune trees. The first step for the professionals at Capital Tree Service is an inspection of your trees.</a:t>
            </a:r>
          </a:p>
          <a:p>
            <a:r>
              <a:rPr lang="en-US" sz="2000" b="1" dirty="0" smtClean="0">
                <a:solidFill>
                  <a:srgbClr val="C00000"/>
                </a:solidFill>
              </a:rPr>
              <a:t>Methods of pruning and </a:t>
            </a:r>
            <a:r>
              <a:rPr lang="en-US" sz="2000" b="1" dirty="0" smtClean="0">
                <a:solidFill>
                  <a:srgbClr val="C00000"/>
                </a:solidFill>
              </a:rPr>
              <a:t>trimming</a:t>
            </a:r>
            <a:endParaRPr lang="en-US" sz="2000" b="1" dirty="0" smtClean="0">
              <a:solidFill>
                <a:srgbClr val="C00000"/>
              </a:solidFill>
            </a:endParaRPr>
          </a:p>
          <a:p>
            <a:r>
              <a:rPr lang="en-US" b="1" dirty="0" smtClean="0">
                <a:solidFill>
                  <a:srgbClr val="002060"/>
                </a:solidFill>
              </a:rPr>
              <a:t>We'll advise you of the best pruning method and an honest assessment of the results you can expect. Some methods of pruning we many use include:</a:t>
            </a:r>
          </a:p>
          <a:p>
            <a:r>
              <a:rPr lang="en-US" sz="2000" b="1" dirty="0" smtClean="0">
                <a:solidFill>
                  <a:srgbClr val="002060"/>
                </a:solidFill>
              </a:rPr>
              <a:t>Elevating:</a:t>
            </a:r>
            <a:r>
              <a:rPr lang="en-US" b="1" dirty="0" smtClean="0">
                <a:solidFill>
                  <a:srgbClr val="002060"/>
                </a:solidFill>
              </a:rPr>
              <a:t> Some trees have branches that are simply too low to the ground. Removing bottom branches provides clearance for walkways, lawn mowing, and provides more light for grass and shrubs</a:t>
            </a:r>
            <a:r>
              <a:rPr lang="en-US" b="1" dirty="0" smtClean="0">
                <a:solidFill>
                  <a:srgbClr val="002060"/>
                </a:solidFill>
              </a:rPr>
              <a:t>.</a:t>
            </a:r>
            <a:endParaRPr lang="en-US" b="1" dirty="0" smtClean="0">
              <a:solidFill>
                <a:srgbClr val="002060"/>
              </a:solidFill>
            </a:endParaRPr>
          </a:p>
        </p:txBody>
      </p:sp>
      <p:pic>
        <p:nvPicPr>
          <p:cNvPr id="3" name="Picture 2" descr="D:\2015 work\january work\(28-01-2015)captilzetree avaldpestcontrol\images\cap.JPG"/>
          <p:cNvPicPr>
            <a:picLocks noChangeAspect="1" noChangeArrowheads="1"/>
          </p:cNvPicPr>
          <p:nvPr/>
        </p:nvPicPr>
        <p:blipFill>
          <a:blip r:embed="rId2"/>
          <a:srcRect/>
          <a:stretch>
            <a:fillRect/>
          </a:stretch>
        </p:blipFill>
        <p:spPr bwMode="auto">
          <a:xfrm>
            <a:off x="381000" y="152400"/>
            <a:ext cx="8534400" cy="1143000"/>
          </a:xfrm>
          <a:prstGeom prst="rect">
            <a:avLst/>
          </a:prstGeom>
          <a:noFill/>
        </p:spPr>
      </p:pic>
      <p:sp>
        <p:nvSpPr>
          <p:cNvPr id="4" name="Rectangle 3"/>
          <p:cNvSpPr/>
          <p:nvPr/>
        </p:nvSpPr>
        <p:spPr>
          <a:xfrm>
            <a:off x="2286000" y="6172200"/>
            <a:ext cx="4978992" cy="461665"/>
          </a:xfrm>
          <a:prstGeom prst="rect">
            <a:avLst/>
          </a:prstGeom>
        </p:spPr>
        <p:txBody>
          <a:bodyPr wrap="none">
            <a:spAutoFit/>
          </a:bodyPr>
          <a:lstStyle/>
          <a:p>
            <a:r>
              <a:rPr lang="en-US" sz="2400" u="sng" dirty="0" smtClean="0">
                <a:hlinkClick r:id="rId3"/>
              </a:rPr>
              <a:t>http://www.capitaltreeserviceco.com/</a:t>
            </a:r>
            <a:endParaRPr lang="en-US" sz="2400" dirty="0"/>
          </a:p>
        </p:txBody>
      </p:sp>
      <p:sp>
        <p:nvSpPr>
          <p:cNvPr id="5" name="Rectangle 4"/>
          <p:cNvSpPr/>
          <p:nvPr/>
        </p:nvSpPr>
        <p:spPr>
          <a:xfrm>
            <a:off x="4191000" y="1371600"/>
            <a:ext cx="4577728" cy="584775"/>
          </a:xfrm>
          <a:prstGeom prst="rect">
            <a:avLst/>
          </a:prstGeom>
        </p:spPr>
        <p:txBody>
          <a:bodyPr wrap="none">
            <a:spAutoFit/>
          </a:bodyPr>
          <a:lstStyle/>
          <a:p>
            <a:r>
              <a:rPr lang="en-US" sz="3200" b="1" dirty="0" smtClean="0">
                <a:solidFill>
                  <a:srgbClr val="C00000"/>
                </a:solidFill>
              </a:rPr>
              <a:t>Stump grinding Colfax CA </a:t>
            </a:r>
            <a:endParaRPr lang="en-US" sz="3200" b="1" dirty="0">
              <a:solidFill>
                <a:srgbClr val="C00000"/>
              </a:solidFill>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09600" y="1447800"/>
            <a:ext cx="7924800" cy="4401205"/>
          </a:xfrm>
          <a:prstGeom prst="rect">
            <a:avLst/>
          </a:prstGeom>
        </p:spPr>
        <p:txBody>
          <a:bodyPr wrap="square">
            <a:spAutoFit/>
          </a:bodyPr>
          <a:lstStyle/>
          <a:p>
            <a:r>
              <a:rPr lang="en-US" b="1" dirty="0" smtClean="0">
                <a:solidFill>
                  <a:srgbClr val="00B050"/>
                </a:solidFill>
              </a:rPr>
              <a:t>Thinning: </a:t>
            </a:r>
            <a:r>
              <a:rPr lang="en-US" sz="1600" b="1" dirty="0" smtClean="0"/>
              <a:t>While shade can be terrific on a hot summer day, sometimes a tree can block too much light. Perhaps you have a pool and want more sunlight on it. We'll trim it properly to give you the light you want while still keeping the tree healthy. Thinning also allows wind to blow through the tree instead of snapping branches or toppling the tree.</a:t>
            </a:r>
          </a:p>
          <a:p>
            <a:r>
              <a:rPr lang="en-US" b="1" dirty="0" smtClean="0">
                <a:solidFill>
                  <a:srgbClr val="00B050"/>
                </a:solidFill>
              </a:rPr>
              <a:t>Pruning</a:t>
            </a:r>
            <a:r>
              <a:rPr lang="en-US" sz="1600" b="1" dirty="0" smtClean="0"/>
              <a:t>: Pruning keeps your trees healthy and vibrant. How much to prune and what method will be determined by our experts once an assessment can be made for your individual property.</a:t>
            </a:r>
          </a:p>
          <a:p>
            <a:r>
              <a:rPr lang="en-US" b="1" dirty="0" smtClean="0">
                <a:solidFill>
                  <a:srgbClr val="00B050"/>
                </a:solidFill>
              </a:rPr>
              <a:t>Crown reduction</a:t>
            </a:r>
            <a:r>
              <a:rPr lang="en-US" sz="1600" b="1" dirty="0" smtClean="0"/>
              <a:t>: If a tree has grown too large for its permitted space, crown reduction pruning, may be a viable alternative to removal. When done properly, it lowers the overall height. This approach is best for ornamental trees such as plum, dogwoods, cherry and pear trees which may have been planted too close to a house.</a:t>
            </a:r>
          </a:p>
          <a:p>
            <a:r>
              <a:rPr lang="en-US" b="1" dirty="0" smtClean="0">
                <a:solidFill>
                  <a:srgbClr val="00B050"/>
                </a:solidFill>
              </a:rPr>
              <a:t>Topping</a:t>
            </a:r>
            <a:r>
              <a:rPr lang="en-US" sz="1600" b="1" dirty="0" smtClean="0"/>
              <a:t>: </a:t>
            </a:r>
            <a:r>
              <a:rPr lang="en-US" sz="1600" b="1" dirty="0" smtClean="0">
                <a:solidFill>
                  <a:srgbClr val="C00000"/>
                </a:solidFill>
              </a:rPr>
              <a:t>Tree topping, like crown reduction dramatically reduces the height of the tree but can cause quite a bit of stress to the tree (This should be a method of last resort). In some cases we may recommend removing the tree and replacing it with a younger tree.</a:t>
            </a:r>
          </a:p>
          <a:p>
            <a:r>
              <a:rPr lang="en-US" sz="1600" b="1" dirty="0" smtClean="0">
                <a:solidFill>
                  <a:srgbClr val="C00000"/>
                </a:solidFill>
              </a:rPr>
              <a:t>Regardless of the type of pruning we use, the health of the tree is important. And in that regard, we will never use a method of climbing called spiking. Spiking entails the use of metal spikes to climb the tree and reach the areas that require pruning.</a:t>
            </a:r>
            <a:endParaRPr lang="en-US" sz="1600" b="1" dirty="0">
              <a:solidFill>
                <a:srgbClr val="C00000"/>
              </a:solidFill>
            </a:endParaRPr>
          </a:p>
        </p:txBody>
      </p:sp>
      <p:pic>
        <p:nvPicPr>
          <p:cNvPr id="3" name="Picture 2" descr="D:\2015 work\january work\(28-01-2015)captilzetree avaldpestcontrol\images\cap.JPG"/>
          <p:cNvPicPr>
            <a:picLocks noChangeAspect="1" noChangeArrowheads="1"/>
          </p:cNvPicPr>
          <p:nvPr/>
        </p:nvPicPr>
        <p:blipFill>
          <a:blip r:embed="rId2"/>
          <a:srcRect/>
          <a:stretch>
            <a:fillRect/>
          </a:stretch>
        </p:blipFill>
        <p:spPr bwMode="auto">
          <a:xfrm>
            <a:off x="381000" y="152400"/>
            <a:ext cx="8534400" cy="1143000"/>
          </a:xfrm>
          <a:prstGeom prst="rect">
            <a:avLst/>
          </a:prstGeom>
          <a:noFill/>
        </p:spPr>
      </p:pic>
      <p:sp>
        <p:nvSpPr>
          <p:cNvPr id="4" name="Rectangle 3"/>
          <p:cNvSpPr/>
          <p:nvPr/>
        </p:nvSpPr>
        <p:spPr>
          <a:xfrm>
            <a:off x="2438400" y="6096000"/>
            <a:ext cx="4978992" cy="461665"/>
          </a:xfrm>
          <a:prstGeom prst="rect">
            <a:avLst/>
          </a:prstGeom>
        </p:spPr>
        <p:txBody>
          <a:bodyPr wrap="none">
            <a:spAutoFit/>
          </a:bodyPr>
          <a:lstStyle/>
          <a:p>
            <a:r>
              <a:rPr lang="en-US" sz="2400" u="sng" dirty="0" smtClean="0">
                <a:hlinkClick r:id="rId3"/>
              </a:rPr>
              <a:t>http://www.capitaltreeserviceco.com/</a:t>
            </a:r>
            <a:endParaRPr lang="en-US" sz="2400"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838200" y="1066800"/>
            <a:ext cx="8001000" cy="5170646"/>
          </a:xfrm>
          <a:prstGeom prst="rect">
            <a:avLst/>
          </a:prstGeom>
        </p:spPr>
        <p:txBody>
          <a:bodyPr wrap="square">
            <a:spAutoFit/>
          </a:bodyPr>
          <a:lstStyle/>
          <a:p>
            <a:r>
              <a:rPr lang="en-US" sz="2400" b="1" dirty="0" smtClean="0">
                <a:solidFill>
                  <a:srgbClr val="C00000"/>
                </a:solidFill>
              </a:rPr>
              <a:t>Tree Bracing</a:t>
            </a:r>
          </a:p>
          <a:p>
            <a:r>
              <a:rPr lang="en-US" b="1" dirty="0" smtClean="0"/>
              <a:t>Tree cabling and bracing is the installation of flexible steel strand cables and braces in trees to reduce stress damage from high winds, the weight of ice or snow, and heavy foliage. The goal is to help strengthen weak branches or limbs so that they are better able to withstand severe weather and to improve their longevity and reduce potential risk.</a:t>
            </a:r>
          </a:p>
          <a:p>
            <a:r>
              <a:rPr lang="en-US" b="1" dirty="0" smtClean="0"/>
              <a:t>Weak limbs are not always obvious, so you should contact Capital Tree Service to assess your trees. We can help you identify particular weak points, and examine bark or large co-dominant stems, which can be signals of tree weakness.</a:t>
            </a:r>
          </a:p>
          <a:p>
            <a:r>
              <a:rPr lang="en-US" b="1" dirty="0" smtClean="0"/>
              <a:t>Maintenance following cable and brace installation is minimal but also important, and the hardware should be inspected periodically.</a:t>
            </a:r>
          </a:p>
          <a:p>
            <a:r>
              <a:rPr lang="en-US" b="1" dirty="0" smtClean="0"/>
              <a:t>Stump Grinding / Removal</a:t>
            </a:r>
          </a:p>
          <a:p>
            <a:r>
              <a:rPr lang="en-US" b="1" dirty="0" smtClean="0"/>
              <a:t>Once a tree is removed, the stump is left behind. In most cases, you'll want to grind the stump eight to twelve inches below ground level to allow for the planting of grass, shrubs, or a new tree.</a:t>
            </a:r>
          </a:p>
          <a:p>
            <a:r>
              <a:rPr lang="en-US" b="1" dirty="0" smtClean="0"/>
              <a:t>If the tree was very large there may also be outer roots at or above ground level that need to be ground. This will be discussed during our initial inspection where the scope of work and the costs involved will be clearly indicated.</a:t>
            </a:r>
            <a:endParaRPr lang="en-US" b="1" dirty="0"/>
          </a:p>
        </p:txBody>
      </p:sp>
      <p:pic>
        <p:nvPicPr>
          <p:cNvPr id="3" name="Picture 2" descr="D:\2015 work\january work\(28-01-2015)captilzetree avaldpestcontrol\images\cap.JPG"/>
          <p:cNvPicPr>
            <a:picLocks noChangeAspect="1" noChangeArrowheads="1"/>
          </p:cNvPicPr>
          <p:nvPr/>
        </p:nvPicPr>
        <p:blipFill>
          <a:blip r:embed="rId2"/>
          <a:srcRect/>
          <a:stretch>
            <a:fillRect/>
          </a:stretch>
        </p:blipFill>
        <p:spPr bwMode="auto">
          <a:xfrm>
            <a:off x="381000" y="152400"/>
            <a:ext cx="8534400" cy="914400"/>
          </a:xfrm>
          <a:prstGeom prst="rect">
            <a:avLst/>
          </a:prstGeom>
          <a:noFill/>
        </p:spPr>
      </p:pic>
      <p:sp>
        <p:nvSpPr>
          <p:cNvPr id="4" name="Rectangle 3"/>
          <p:cNvSpPr/>
          <p:nvPr/>
        </p:nvSpPr>
        <p:spPr>
          <a:xfrm>
            <a:off x="2286000" y="6248400"/>
            <a:ext cx="4978992" cy="461665"/>
          </a:xfrm>
          <a:prstGeom prst="rect">
            <a:avLst/>
          </a:prstGeom>
        </p:spPr>
        <p:txBody>
          <a:bodyPr wrap="none">
            <a:spAutoFit/>
          </a:bodyPr>
          <a:lstStyle/>
          <a:p>
            <a:r>
              <a:rPr lang="en-US" sz="2400" u="sng" dirty="0" smtClean="0">
                <a:hlinkClick r:id="rId3"/>
              </a:rPr>
              <a:t>http://www.capitaltreeserviceco.com/</a:t>
            </a:r>
            <a:endParaRPr lang="en-US" sz="2400"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733800" y="228600"/>
            <a:ext cx="1550874" cy="646331"/>
          </a:xfrm>
          <a:prstGeom prst="rect">
            <a:avLst/>
          </a:prstGeom>
        </p:spPr>
        <p:txBody>
          <a:bodyPr wrap="none">
            <a:spAutoFit/>
          </a:bodyPr>
          <a:lstStyle/>
          <a:p>
            <a:r>
              <a:rPr lang="en-US" sz="3600" b="1" dirty="0" smtClean="0"/>
              <a:t>Gallery</a:t>
            </a:r>
            <a:endParaRPr lang="en-US" sz="3600" b="1" dirty="0"/>
          </a:p>
        </p:txBody>
      </p:sp>
      <p:pic>
        <p:nvPicPr>
          <p:cNvPr id="3074" name="Picture 2" descr="http://www.capitaltreeserviceco.com/images/img02.png"/>
          <p:cNvPicPr>
            <a:picLocks noChangeAspect="1" noChangeArrowheads="1"/>
          </p:cNvPicPr>
          <p:nvPr/>
        </p:nvPicPr>
        <p:blipFill>
          <a:blip r:embed="rId2"/>
          <a:srcRect/>
          <a:stretch>
            <a:fillRect/>
          </a:stretch>
        </p:blipFill>
        <p:spPr bwMode="auto">
          <a:xfrm>
            <a:off x="762000" y="1066800"/>
            <a:ext cx="2438400" cy="1676400"/>
          </a:xfrm>
          <a:prstGeom prst="rect">
            <a:avLst/>
          </a:prstGeom>
          <a:noFill/>
        </p:spPr>
      </p:pic>
      <p:pic>
        <p:nvPicPr>
          <p:cNvPr id="3076" name="Picture 4" descr="http://www.capitaltreeserviceco.com/images/img05.png"/>
          <p:cNvPicPr>
            <a:picLocks noChangeAspect="1" noChangeArrowheads="1"/>
          </p:cNvPicPr>
          <p:nvPr/>
        </p:nvPicPr>
        <p:blipFill>
          <a:blip r:embed="rId3"/>
          <a:srcRect/>
          <a:stretch>
            <a:fillRect/>
          </a:stretch>
        </p:blipFill>
        <p:spPr bwMode="auto">
          <a:xfrm>
            <a:off x="3505200" y="990600"/>
            <a:ext cx="2381250" cy="1828800"/>
          </a:xfrm>
          <a:prstGeom prst="rect">
            <a:avLst/>
          </a:prstGeom>
          <a:noFill/>
        </p:spPr>
      </p:pic>
      <p:pic>
        <p:nvPicPr>
          <p:cNvPr id="3078" name="Picture 6" descr="http://www.capitaltreeserviceco.com/images/img08.png"/>
          <p:cNvPicPr>
            <a:picLocks noChangeAspect="1" noChangeArrowheads="1"/>
          </p:cNvPicPr>
          <p:nvPr/>
        </p:nvPicPr>
        <p:blipFill>
          <a:blip r:embed="rId4"/>
          <a:srcRect/>
          <a:stretch>
            <a:fillRect/>
          </a:stretch>
        </p:blipFill>
        <p:spPr bwMode="auto">
          <a:xfrm>
            <a:off x="6019800" y="1066800"/>
            <a:ext cx="2533650" cy="1524000"/>
          </a:xfrm>
          <a:prstGeom prst="rect">
            <a:avLst/>
          </a:prstGeom>
          <a:noFill/>
        </p:spPr>
      </p:pic>
      <p:pic>
        <p:nvPicPr>
          <p:cNvPr id="3080" name="Picture 8" descr="http://www.capitaltreeserviceco.com/images/img03.png"/>
          <p:cNvPicPr>
            <a:picLocks noChangeAspect="1" noChangeArrowheads="1"/>
          </p:cNvPicPr>
          <p:nvPr/>
        </p:nvPicPr>
        <p:blipFill>
          <a:blip r:embed="rId5"/>
          <a:srcRect/>
          <a:stretch>
            <a:fillRect/>
          </a:stretch>
        </p:blipFill>
        <p:spPr bwMode="auto">
          <a:xfrm>
            <a:off x="762000" y="2895600"/>
            <a:ext cx="2381250" cy="1905000"/>
          </a:xfrm>
          <a:prstGeom prst="rect">
            <a:avLst/>
          </a:prstGeom>
          <a:noFill/>
        </p:spPr>
      </p:pic>
      <p:pic>
        <p:nvPicPr>
          <p:cNvPr id="3082" name="Picture 10" descr="http://www.capitaltreeserviceco.com/images/img06.png"/>
          <p:cNvPicPr>
            <a:picLocks noChangeAspect="1" noChangeArrowheads="1"/>
          </p:cNvPicPr>
          <p:nvPr/>
        </p:nvPicPr>
        <p:blipFill>
          <a:blip r:embed="rId6"/>
          <a:srcRect/>
          <a:stretch>
            <a:fillRect/>
          </a:stretch>
        </p:blipFill>
        <p:spPr bwMode="auto">
          <a:xfrm>
            <a:off x="3657600" y="2971800"/>
            <a:ext cx="2381250" cy="1905000"/>
          </a:xfrm>
          <a:prstGeom prst="rect">
            <a:avLst/>
          </a:prstGeom>
          <a:noFill/>
        </p:spPr>
      </p:pic>
      <p:pic>
        <p:nvPicPr>
          <p:cNvPr id="3084" name="Picture 12" descr="http://www.capitaltreeserviceco.com/images/img09.png"/>
          <p:cNvPicPr>
            <a:picLocks noChangeAspect="1" noChangeArrowheads="1"/>
          </p:cNvPicPr>
          <p:nvPr/>
        </p:nvPicPr>
        <p:blipFill>
          <a:blip r:embed="rId7"/>
          <a:srcRect/>
          <a:stretch>
            <a:fillRect/>
          </a:stretch>
        </p:blipFill>
        <p:spPr bwMode="auto">
          <a:xfrm>
            <a:off x="6248400" y="2743200"/>
            <a:ext cx="2381250" cy="1905000"/>
          </a:xfrm>
          <a:prstGeom prst="rect">
            <a:avLst/>
          </a:prstGeom>
          <a:noFill/>
        </p:spPr>
      </p:pic>
      <p:pic>
        <p:nvPicPr>
          <p:cNvPr id="3086" name="Picture 14" descr="http://www.capitaltreeserviceco.com/images/img04.png"/>
          <p:cNvPicPr>
            <a:picLocks noChangeAspect="1" noChangeArrowheads="1"/>
          </p:cNvPicPr>
          <p:nvPr/>
        </p:nvPicPr>
        <p:blipFill>
          <a:blip r:embed="rId8"/>
          <a:srcRect/>
          <a:stretch>
            <a:fillRect/>
          </a:stretch>
        </p:blipFill>
        <p:spPr bwMode="auto">
          <a:xfrm>
            <a:off x="762000" y="4953000"/>
            <a:ext cx="2381250" cy="1905000"/>
          </a:xfrm>
          <a:prstGeom prst="rect">
            <a:avLst/>
          </a:prstGeom>
          <a:noFill/>
        </p:spPr>
      </p:pic>
      <p:pic>
        <p:nvPicPr>
          <p:cNvPr id="3088" name="Picture 16" descr="http://www.capitaltreeserviceco.com/images/img07.png"/>
          <p:cNvPicPr>
            <a:picLocks noChangeAspect="1" noChangeArrowheads="1"/>
          </p:cNvPicPr>
          <p:nvPr/>
        </p:nvPicPr>
        <p:blipFill>
          <a:blip r:embed="rId9"/>
          <a:srcRect/>
          <a:stretch>
            <a:fillRect/>
          </a:stretch>
        </p:blipFill>
        <p:spPr bwMode="auto">
          <a:xfrm>
            <a:off x="3429000" y="4953000"/>
            <a:ext cx="2667000" cy="1905000"/>
          </a:xfrm>
          <a:prstGeom prst="rect">
            <a:avLst/>
          </a:prstGeom>
          <a:noFill/>
        </p:spPr>
      </p:pic>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170</TotalTime>
  <Words>904</Words>
  <Application>Microsoft Office PowerPoint</Application>
  <PresentationFormat>On-screen Show (4:3)</PresentationFormat>
  <Paragraphs>67</Paragraphs>
  <Slides>10</Slides>
  <Notes>0</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Office Theme</vt:lpstr>
      <vt:lpstr>Slide 1</vt:lpstr>
      <vt:lpstr>Slide 2</vt:lpstr>
      <vt:lpstr>Slide 3</vt:lpstr>
      <vt:lpstr>Slide 4</vt:lpstr>
      <vt:lpstr>Slide 5</vt:lpstr>
      <vt:lpstr>Slide 6</vt:lpstr>
      <vt:lpstr>Slide 7</vt:lpstr>
      <vt:lpstr>Slide 8</vt:lpstr>
      <vt:lpstr>Slide 9</vt:lpstr>
      <vt:lpstr>Slide 10</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
  <cp:lastModifiedBy>skc</cp:lastModifiedBy>
  <cp:revision>58</cp:revision>
  <dcterms:created xsi:type="dcterms:W3CDTF">2006-08-16T00:00:00Z</dcterms:created>
  <dcterms:modified xsi:type="dcterms:W3CDTF">2015-03-18T07:47:18Z</dcterms:modified>
</cp:coreProperties>
</file>